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1" r:id="rId4"/>
    <p:sldId id="263" r:id="rId5"/>
    <p:sldId id="272" r:id="rId6"/>
    <p:sldId id="286" r:id="rId7"/>
    <p:sldId id="285" r:id="rId8"/>
    <p:sldId id="284" r:id="rId9"/>
    <p:sldId id="283" r:id="rId10"/>
    <p:sldId id="282" r:id="rId11"/>
    <p:sldId id="281" r:id="rId12"/>
    <p:sldId id="280" r:id="rId13"/>
    <p:sldId id="279" r:id="rId14"/>
    <p:sldId id="278" r:id="rId15"/>
    <p:sldId id="276" r:id="rId16"/>
    <p:sldId id="277" r:id="rId17"/>
    <p:sldId id="287" r:id="rId18"/>
    <p:sldId id="270" r:id="rId19"/>
  </p:sldIdLst>
  <p:sldSz cx="18288000" cy="10287000"/>
  <p:notesSz cx="6858000" cy="9144000"/>
  <p:embeddedFontLst>
    <p:embeddedFont>
      <p:font typeface="Active Heart" panose="020B0604020202020204" charset="-128"/>
      <p:regular r:id="rId21"/>
    </p:embeddedFont>
    <p:embeddedFont>
      <p:font typeface="Tenor San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4FCC8-F1D3-44C4-A29D-C0A6D50BED4D}" type="datetimeFigureOut">
              <a:rPr lang="en-IN" smtClean="0"/>
              <a:t>08-05-2024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90324-251D-424D-9BA4-A6A37F52F4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754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890324-251D-424D-9BA4-A6A37F52F41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05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foto.wuestenigel.com/close-up-of-a-hand-holding-the-new-big-vegan-ts-mcdonalds-burger-in-germany-with-soy-patty-tomato-slices-mustard-sauce-and-lollo-bionda-sala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994" y="291170"/>
            <a:ext cx="8040826" cy="9356598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125982" y="2694311"/>
            <a:ext cx="6951614" cy="8089151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93337" y="995117"/>
            <a:ext cx="6951614" cy="8089151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60846" y="5441861"/>
            <a:ext cx="2464981" cy="2868342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853770" y="620288"/>
            <a:ext cx="1782363" cy="2074023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901431" y="620288"/>
            <a:ext cx="502580" cy="584821"/>
            <a:chOff x="0" y="0"/>
            <a:chExt cx="6985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93664" y="2401900"/>
            <a:ext cx="502580" cy="584821"/>
            <a:chOff x="0" y="0"/>
            <a:chExt cx="6985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017854" y="9476873"/>
            <a:ext cx="502580" cy="584821"/>
            <a:chOff x="0" y="0"/>
            <a:chExt cx="6985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1947" y="2694311"/>
            <a:ext cx="502580" cy="584821"/>
            <a:chOff x="0" y="0"/>
            <a:chExt cx="6985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752600" y="2315132"/>
            <a:ext cx="12505396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770"/>
              </a:lnSpc>
            </a:pPr>
            <a:r>
              <a:rPr lang="en-US" sz="11966" spc="837" dirty="0">
                <a:solidFill>
                  <a:srgbClr val="FFFFFF"/>
                </a:solidFill>
                <a:latin typeface="Active Heart"/>
              </a:rPr>
              <a:t>SQL Data Analysis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152400" y="638925"/>
            <a:ext cx="17907000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Find the total quantity of each pizza category ordered.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23041829-E5F5-2B32-53F9-7F146EC1D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473" y="2324100"/>
            <a:ext cx="12937053" cy="487679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2D34FF4-5A23-BC34-D180-A5BA59B2D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419" y="7429500"/>
            <a:ext cx="3189161" cy="258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9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152400" y="638925"/>
            <a:ext cx="17983200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Determine the distribution of orders by hour of the day.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9DD5AFC-AD1C-23B5-5B7C-3B0C47F90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771900"/>
            <a:ext cx="11422630" cy="396239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93F5FE-1148-C6D8-8283-3E036B800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243" y="2544340"/>
            <a:ext cx="3429000" cy="68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768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785812" y="638925"/>
            <a:ext cx="16816388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Find the category-wise distribution of pizzas.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white background with blue text&#10;&#10;Description automatically generated">
            <a:extLst>
              <a:ext uri="{FF2B5EF4-FFF2-40B4-BE49-F238E27FC236}">
                <a16:creationId xmlns:a16="http://schemas.microsoft.com/office/drawing/2014/main" id="{B65A7B25-00AF-5C0A-CBB0-CE0B27680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743" y="2476500"/>
            <a:ext cx="15292513" cy="375660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6859391-DDF1-FBB2-C197-FCD950BFE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973" y="6591300"/>
            <a:ext cx="4644054" cy="29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5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152400" y="638925"/>
            <a:ext cx="17983200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Calculate the average number of pizzas ordered per day.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37938D7-E783-132C-CE66-D41CBA896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17" y="2247900"/>
            <a:ext cx="10460166" cy="533399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6144289-1F72-E076-32AC-0A9CB22C1A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89" y="7734300"/>
            <a:ext cx="3822621" cy="22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95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0" y="638925"/>
            <a:ext cx="18288000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Determine the top 3 most ordered pizza types based on revenue.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DD32082-4C91-F5E2-5F12-8EE337418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27" y="2055236"/>
            <a:ext cx="10076745" cy="530055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73A87E-6409-C0DD-2792-7A92863CB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196" y="7477060"/>
            <a:ext cx="6287606" cy="267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46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0" y="638925"/>
            <a:ext cx="18288000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Calculate the percentage contribution of each pizza type to total revenue.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9A1175B-CB02-2AD6-6D0C-B66DA2783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3" y="2597341"/>
            <a:ext cx="12326692" cy="670559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2E3C86-CC66-8FCA-7676-8887C9FCDD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145" y="4229100"/>
            <a:ext cx="5207255" cy="292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26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785812" y="638925"/>
            <a:ext cx="16816388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Analyze the cumulative revenue generated over time.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F618D22F-E31C-E49B-5141-E8B34A614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54" y="3619500"/>
            <a:ext cx="10604566" cy="4572027"/>
          </a:xfrm>
          <a:prstGeom prst="rect">
            <a:avLst/>
          </a:prstGeom>
        </p:spPr>
      </p:pic>
      <p:pic>
        <p:nvPicPr>
          <p:cNvPr id="7" name="Picture 6" descr="A screenshot of a data&#10;&#10;Description automatically generated">
            <a:extLst>
              <a:ext uri="{FF2B5EF4-FFF2-40B4-BE49-F238E27FC236}">
                <a16:creationId xmlns:a16="http://schemas.microsoft.com/office/drawing/2014/main" id="{997FC2F8-B2F5-2B2F-91CD-9732429A3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0" y="2945956"/>
            <a:ext cx="5241029" cy="59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71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0" y="638925"/>
            <a:ext cx="18287980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Determine the top 3 most ordered pizza types based on revenue for each pizza category.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0B1BD18-82A7-BDFE-472D-43CE09DD7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6" y="2705100"/>
            <a:ext cx="11134725" cy="64770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BE6953D-1377-49A7-11BD-3192F1622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565" y="3489969"/>
            <a:ext cx="6632090" cy="490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510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6994" y="291170"/>
            <a:ext cx="8040826" cy="9356598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60326" y="3893192"/>
            <a:ext cx="6951614" cy="8089151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793337" y="995117"/>
            <a:ext cx="6951614" cy="8089151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44954" y="8613095"/>
            <a:ext cx="2464981" cy="2868342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37830" y="5947595"/>
            <a:ext cx="1782363" cy="2074023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393664" y="768204"/>
            <a:ext cx="502580" cy="584821"/>
            <a:chOff x="0" y="0"/>
            <a:chExt cx="6985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889096" y="3119461"/>
            <a:ext cx="502580" cy="584821"/>
            <a:chOff x="0" y="0"/>
            <a:chExt cx="6985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589567" y="8791859"/>
            <a:ext cx="502580" cy="584821"/>
            <a:chOff x="0" y="0"/>
            <a:chExt cx="6985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58266" y="2401900"/>
            <a:ext cx="502580" cy="584821"/>
            <a:chOff x="0" y="0"/>
            <a:chExt cx="6985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520193" y="4224941"/>
            <a:ext cx="11401399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770"/>
              </a:lnSpc>
            </a:pPr>
            <a:r>
              <a:rPr lang="en-US" sz="11966" spc="837" dirty="0">
                <a:solidFill>
                  <a:srgbClr val="FFFFFF"/>
                </a:solidFill>
                <a:latin typeface="Active Heart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3C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9678" y="673383"/>
            <a:ext cx="6869536" cy="843574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677517" y="3975694"/>
            <a:ext cx="4963903" cy="6182470"/>
            <a:chOff x="-3077" y="-200704"/>
            <a:chExt cx="701577" cy="873804"/>
          </a:xfrm>
        </p:grpSpPr>
        <p:sp>
          <p:nvSpPr>
            <p:cNvPr id="6" name="Freeform 6"/>
            <p:cNvSpPr/>
            <p:nvPr/>
          </p:nvSpPr>
          <p:spPr>
            <a:xfrm>
              <a:off x="-3077" y="-200704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0310" y="2008278"/>
            <a:ext cx="979136" cy="1139359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663191" y="8316170"/>
            <a:ext cx="502580" cy="584821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144000" y="1386009"/>
            <a:ext cx="7927270" cy="1219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49"/>
              </a:lnSpc>
            </a:pPr>
            <a:r>
              <a:rPr lang="en-US" sz="8499" spc="594" dirty="0">
                <a:solidFill>
                  <a:srgbClr val="2F0C11"/>
                </a:solidFill>
                <a:latin typeface="Active Heart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9442" y="2400300"/>
            <a:ext cx="8300357" cy="76483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000"/>
              </a:lnSpc>
            </a:pPr>
            <a:r>
              <a:rPr lang="en-US" sz="2500" spc="125" dirty="0">
                <a:solidFill>
                  <a:srgbClr val="2F0C11"/>
                </a:solidFill>
                <a:latin typeface="Tenor Sans"/>
              </a:rPr>
              <a:t>Welcome to our Pizza Sales Data Analysis Presentation! Today, we're taking a peek into our sales performance, exploring some interesting insights we've uncovered. It's a simple dive into our journey, highlighting what's been working well and where we can improve.</a:t>
            </a:r>
          </a:p>
          <a:p>
            <a:pPr marL="0" lvl="0" indent="0" algn="l">
              <a:lnSpc>
                <a:spcPts val="4000"/>
              </a:lnSpc>
            </a:pPr>
            <a:endParaRPr lang="en-US" sz="2500" spc="125" dirty="0">
              <a:solidFill>
                <a:srgbClr val="2F0C11"/>
              </a:solidFill>
              <a:latin typeface="Tenor Sans"/>
            </a:endParaRPr>
          </a:p>
          <a:p>
            <a:pPr marL="0" lvl="0" indent="0" algn="l">
              <a:lnSpc>
                <a:spcPts val="4000"/>
              </a:lnSpc>
            </a:pPr>
            <a:r>
              <a:rPr lang="en-US" sz="2500" spc="125" dirty="0">
                <a:solidFill>
                  <a:srgbClr val="2F0C11"/>
                </a:solidFill>
                <a:latin typeface="Tenor Sans"/>
              </a:rPr>
              <a:t>Join us as we walk through a few queries we've used to understand our sales better. It's not rocket science, just a fun exploration of how data can tell us stories about our pizza sales adventure.</a:t>
            </a:r>
          </a:p>
          <a:p>
            <a:pPr marL="0" lvl="0" indent="0" algn="l">
              <a:lnSpc>
                <a:spcPts val="4000"/>
              </a:lnSpc>
            </a:pPr>
            <a:endParaRPr lang="en-US" sz="2500" spc="125" dirty="0">
              <a:solidFill>
                <a:srgbClr val="2F0C11"/>
              </a:solidFill>
              <a:latin typeface="Tenor Sans"/>
            </a:endParaRPr>
          </a:p>
          <a:p>
            <a:pPr marL="0" lvl="0" indent="0" algn="l">
              <a:lnSpc>
                <a:spcPts val="4000"/>
              </a:lnSpc>
            </a:pPr>
            <a:r>
              <a:rPr lang="en-US" sz="2500" spc="125" dirty="0">
                <a:solidFill>
                  <a:srgbClr val="2F0C11"/>
                </a:solidFill>
                <a:latin typeface="Tenor Sans"/>
              </a:rPr>
              <a:t>Let's get started and see what interesting nuggets of information we can uncover!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8">
            <a:extLst>
              <a:ext uri="{FF2B5EF4-FFF2-40B4-BE49-F238E27FC236}">
                <a16:creationId xmlns:a16="http://schemas.microsoft.com/office/drawing/2014/main" id="{B9448D46-B68D-9042-44E8-E772CFD5DED3}"/>
              </a:ext>
            </a:extLst>
          </p:cNvPr>
          <p:cNvGrpSpPr/>
          <p:nvPr/>
        </p:nvGrpSpPr>
        <p:grpSpPr>
          <a:xfrm>
            <a:off x="7941565" y="2348067"/>
            <a:ext cx="6951614" cy="8089151"/>
            <a:chOff x="0" y="0"/>
            <a:chExt cx="698500" cy="812800"/>
          </a:xfrm>
        </p:grpSpPr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42A1421-62F2-E409-E569-AC8D6C6C0CF0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3" name="TextBox 10">
              <a:extLst>
                <a:ext uri="{FF2B5EF4-FFF2-40B4-BE49-F238E27FC236}">
                  <a16:creationId xmlns:a16="http://schemas.microsoft.com/office/drawing/2014/main" id="{FDF419D0-3E62-2E1C-0435-5D58D172303E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297415" y="547687"/>
            <a:ext cx="5733283" cy="28498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spc="594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Database Overview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297415" y="3651301"/>
            <a:ext cx="5733283" cy="5614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2100" spc="125" dirty="0">
                <a:solidFill>
                  <a:schemeClr val="bg1"/>
                </a:solidFill>
              </a:rPr>
              <a:t>1</a:t>
            </a:r>
            <a:r>
              <a:rPr lang="en-US" sz="2400" spc="125" dirty="0">
                <a:solidFill>
                  <a:schemeClr val="bg1"/>
                </a:solidFill>
              </a:rPr>
              <a:t>. Database Name: </a:t>
            </a:r>
            <a:r>
              <a:rPr lang="en-US" sz="2400" spc="125" dirty="0" err="1">
                <a:solidFill>
                  <a:schemeClr val="bg1"/>
                </a:solidFill>
              </a:rPr>
              <a:t>pizzasales</a:t>
            </a:r>
            <a:endParaRPr lang="en-US" sz="2400" spc="125" dirty="0">
              <a:solidFill>
                <a:schemeClr val="bg1"/>
              </a:solidFill>
            </a:endParaRPr>
          </a:p>
          <a:p>
            <a:pPr marL="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spc="125" dirty="0">
              <a:solidFill>
                <a:schemeClr val="bg1"/>
              </a:solidFill>
            </a:endParaRPr>
          </a:p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2100" spc="125" dirty="0">
                <a:solidFill>
                  <a:schemeClr val="bg1"/>
                </a:solidFill>
              </a:rPr>
              <a:t>2. </a:t>
            </a:r>
            <a:r>
              <a:rPr lang="en-US" sz="2400" spc="125" dirty="0">
                <a:solidFill>
                  <a:schemeClr val="bg1"/>
                </a:solidFill>
              </a:rPr>
              <a:t>Tables Overview</a:t>
            </a:r>
            <a:r>
              <a:rPr lang="en-US" sz="2100" spc="125" dirty="0">
                <a:solidFill>
                  <a:schemeClr val="bg1"/>
                </a:solidFill>
              </a:rPr>
              <a:t>:</a:t>
            </a:r>
          </a:p>
          <a:p>
            <a:pPr marL="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100" spc="125" dirty="0">
              <a:solidFill>
                <a:schemeClr val="bg1"/>
              </a:solidFill>
            </a:endParaRPr>
          </a:p>
          <a:p>
            <a:pPr marL="3429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1" spc="125" dirty="0">
                <a:solidFill>
                  <a:schemeClr val="bg1"/>
                </a:solidFill>
              </a:rPr>
              <a:t>pizzas</a:t>
            </a:r>
            <a:r>
              <a:rPr lang="en-US" sz="2100" spc="125" dirty="0">
                <a:solidFill>
                  <a:schemeClr val="bg1"/>
                </a:solidFill>
              </a:rPr>
              <a:t>: Contains information about the pizzas offered, including pizza ID, pizza type ID, pizza size, and price.</a:t>
            </a:r>
          </a:p>
          <a:p>
            <a:pPr marL="3429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1" spc="125" dirty="0" err="1">
                <a:solidFill>
                  <a:schemeClr val="bg1"/>
                </a:solidFill>
              </a:rPr>
              <a:t>pizza_types</a:t>
            </a:r>
            <a:r>
              <a:rPr lang="en-US" sz="2100" spc="125" dirty="0">
                <a:solidFill>
                  <a:schemeClr val="bg1"/>
                </a:solidFill>
              </a:rPr>
              <a:t>: Stores details about different types of pizzas, such as pizza type ID, name, category, and ingredients.</a:t>
            </a:r>
          </a:p>
          <a:p>
            <a:pPr marL="3429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1" spc="125" dirty="0">
                <a:solidFill>
                  <a:schemeClr val="bg1"/>
                </a:solidFill>
              </a:rPr>
              <a:t>orders</a:t>
            </a:r>
            <a:r>
              <a:rPr lang="en-US" sz="2100" spc="125" dirty="0">
                <a:solidFill>
                  <a:schemeClr val="bg1"/>
                </a:solidFill>
              </a:rPr>
              <a:t>: Holds records of orders placed, including order ID, order date, and time.</a:t>
            </a:r>
          </a:p>
          <a:p>
            <a:pPr marL="342900" lv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100" b="1" spc="125" dirty="0" err="1">
                <a:solidFill>
                  <a:schemeClr val="bg1"/>
                </a:solidFill>
              </a:rPr>
              <a:t>order_details</a:t>
            </a:r>
            <a:r>
              <a:rPr lang="en-US" sz="2100" spc="125" dirty="0">
                <a:solidFill>
                  <a:schemeClr val="bg1"/>
                </a:solidFill>
              </a:rPr>
              <a:t>: Stores detailed information about each order, including order details ID, order ID, pizza ID, and quantity.</a:t>
            </a:r>
          </a:p>
        </p:txBody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234ED046-BA75-FAC0-8B02-1505B1F86D81}"/>
              </a:ext>
            </a:extLst>
          </p:cNvPr>
          <p:cNvGrpSpPr/>
          <p:nvPr/>
        </p:nvGrpSpPr>
        <p:grpSpPr>
          <a:xfrm>
            <a:off x="381000" y="190500"/>
            <a:ext cx="8040826" cy="9356598"/>
            <a:chOff x="0" y="0"/>
            <a:chExt cx="698500" cy="8128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5BCFAE87-A9F6-E556-0515-3008D5185073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6D2932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9FBB54D4-83EE-C6BE-468E-1C3F4F15BB21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1" name="Group 5">
            <a:extLst>
              <a:ext uri="{FF2B5EF4-FFF2-40B4-BE49-F238E27FC236}">
                <a16:creationId xmlns:a16="http://schemas.microsoft.com/office/drawing/2014/main" id="{512F456C-4BD6-1550-01CE-5A553A9F717C}"/>
              </a:ext>
            </a:extLst>
          </p:cNvPr>
          <p:cNvGrpSpPr/>
          <p:nvPr/>
        </p:nvGrpSpPr>
        <p:grpSpPr>
          <a:xfrm>
            <a:off x="3128633" y="3067060"/>
            <a:ext cx="6951614" cy="8089151"/>
            <a:chOff x="0" y="0"/>
            <a:chExt cx="698500" cy="812800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592471F-67A8-4C75-E20E-98C4B45A988A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8E3C47">
                  <a:alpha val="4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7850AE64-DCC5-E30D-C968-8B74904F01A6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12">
            <a:extLst>
              <a:ext uri="{FF2B5EF4-FFF2-40B4-BE49-F238E27FC236}">
                <a16:creationId xmlns:a16="http://schemas.microsoft.com/office/drawing/2014/main" id="{6CBDE666-74F4-D390-3BFF-D0EC4CC505E2}"/>
              </a:ext>
            </a:extLst>
          </p:cNvPr>
          <p:cNvGrpSpPr/>
          <p:nvPr/>
        </p:nvGrpSpPr>
        <p:grpSpPr>
          <a:xfrm>
            <a:off x="1644852" y="5341191"/>
            <a:ext cx="2464981" cy="2868342"/>
            <a:chOff x="0" y="0"/>
            <a:chExt cx="698500" cy="812800"/>
          </a:xfrm>
        </p:grpSpPr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5120271F-F7B7-A574-0917-D0E636182E62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6" name="TextBox 14">
              <a:extLst>
                <a:ext uri="{FF2B5EF4-FFF2-40B4-BE49-F238E27FC236}">
                  <a16:creationId xmlns:a16="http://schemas.microsoft.com/office/drawing/2014/main" id="{851AB258-2AEC-69BB-3D60-DBC00FA100FE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15">
            <a:extLst>
              <a:ext uri="{FF2B5EF4-FFF2-40B4-BE49-F238E27FC236}">
                <a16:creationId xmlns:a16="http://schemas.microsoft.com/office/drawing/2014/main" id="{DEDFE15D-6483-C1C6-13B1-2CC508499D39}"/>
              </a:ext>
            </a:extLst>
          </p:cNvPr>
          <p:cNvGrpSpPr/>
          <p:nvPr/>
        </p:nvGrpSpPr>
        <p:grpSpPr>
          <a:xfrm>
            <a:off x="8937776" y="519618"/>
            <a:ext cx="1782363" cy="2074023"/>
            <a:chOff x="0" y="0"/>
            <a:chExt cx="698500" cy="812800"/>
          </a:xfrm>
        </p:grpSpPr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D280933F-D8FD-779F-D08A-841EC5408BA7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39" name="TextBox 17">
              <a:extLst>
                <a:ext uri="{FF2B5EF4-FFF2-40B4-BE49-F238E27FC236}">
                  <a16:creationId xmlns:a16="http://schemas.microsoft.com/office/drawing/2014/main" id="{165F29FE-8ED2-16E9-796C-37CE7DF1BF95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0" name="Group 18">
            <a:extLst>
              <a:ext uri="{FF2B5EF4-FFF2-40B4-BE49-F238E27FC236}">
                <a16:creationId xmlns:a16="http://schemas.microsoft.com/office/drawing/2014/main" id="{72815F15-A8F4-5FB2-9D76-71282CCC4D34}"/>
              </a:ext>
            </a:extLst>
          </p:cNvPr>
          <p:cNvGrpSpPr/>
          <p:nvPr/>
        </p:nvGrpSpPr>
        <p:grpSpPr>
          <a:xfrm>
            <a:off x="16985437" y="519618"/>
            <a:ext cx="502580" cy="584821"/>
            <a:chOff x="0" y="0"/>
            <a:chExt cx="698500" cy="812800"/>
          </a:xfrm>
        </p:grpSpPr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E454358E-7ABA-3D80-D9D1-942C4F53898B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5C98C858-1D29-03A7-E119-9AA833817D09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3" name="Group 21">
            <a:extLst>
              <a:ext uri="{FF2B5EF4-FFF2-40B4-BE49-F238E27FC236}">
                <a16:creationId xmlns:a16="http://schemas.microsoft.com/office/drawing/2014/main" id="{22CAD3B4-7D2A-997E-9799-082538B22C5E}"/>
              </a:ext>
            </a:extLst>
          </p:cNvPr>
          <p:cNvGrpSpPr/>
          <p:nvPr/>
        </p:nvGrpSpPr>
        <p:grpSpPr>
          <a:xfrm>
            <a:off x="12477670" y="2301230"/>
            <a:ext cx="502580" cy="584821"/>
            <a:chOff x="0" y="0"/>
            <a:chExt cx="698500" cy="812800"/>
          </a:xfrm>
        </p:grpSpPr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7ECE0F27-F49F-D2E0-0100-D746E8984A74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5" name="TextBox 23">
              <a:extLst>
                <a:ext uri="{FF2B5EF4-FFF2-40B4-BE49-F238E27FC236}">
                  <a16:creationId xmlns:a16="http://schemas.microsoft.com/office/drawing/2014/main" id="{12EA7FC8-26EC-C690-3690-8B576C6331BA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24">
            <a:extLst>
              <a:ext uri="{FF2B5EF4-FFF2-40B4-BE49-F238E27FC236}">
                <a16:creationId xmlns:a16="http://schemas.microsoft.com/office/drawing/2014/main" id="{48924946-7EE8-510E-94B0-F50465F0DBFB}"/>
              </a:ext>
            </a:extLst>
          </p:cNvPr>
          <p:cNvGrpSpPr/>
          <p:nvPr/>
        </p:nvGrpSpPr>
        <p:grpSpPr>
          <a:xfrm>
            <a:off x="6101860" y="9376203"/>
            <a:ext cx="502580" cy="584821"/>
            <a:chOff x="0" y="0"/>
            <a:chExt cx="698500" cy="812800"/>
          </a:xfrm>
        </p:grpSpPr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1185968A-AEF6-9D6F-8282-69DE76075B79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4E4D6E94-E03C-6E50-6142-EB31893E8115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9" name="Group 27">
            <a:extLst>
              <a:ext uri="{FF2B5EF4-FFF2-40B4-BE49-F238E27FC236}">
                <a16:creationId xmlns:a16="http://schemas.microsoft.com/office/drawing/2014/main" id="{9777556A-F9DE-3F52-2B03-249812CB4C47}"/>
              </a:ext>
            </a:extLst>
          </p:cNvPr>
          <p:cNvGrpSpPr/>
          <p:nvPr/>
        </p:nvGrpSpPr>
        <p:grpSpPr>
          <a:xfrm>
            <a:off x="1155953" y="2593641"/>
            <a:ext cx="502580" cy="584821"/>
            <a:chOff x="0" y="0"/>
            <a:chExt cx="698500" cy="812800"/>
          </a:xfrm>
        </p:grpSpPr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DED5BB21-AE32-58F6-5F6F-D0FEC11CDFB3}"/>
                </a:ext>
              </a:extLst>
            </p:cNvPr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1" name="TextBox 29">
              <a:extLst>
                <a:ext uri="{FF2B5EF4-FFF2-40B4-BE49-F238E27FC236}">
                  <a16:creationId xmlns:a16="http://schemas.microsoft.com/office/drawing/2014/main" id="{6C5210A2-20C5-F7E8-FFDA-27FA121E6046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53" name="Graphic 52" descr="Database outline">
            <a:extLst>
              <a:ext uri="{FF2B5EF4-FFF2-40B4-BE49-F238E27FC236}">
                <a16:creationId xmlns:a16="http://schemas.microsoft.com/office/drawing/2014/main" id="{F1F81F3A-B0B5-0E34-D949-A07EC08CF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1606" y="1508019"/>
            <a:ext cx="6578858" cy="65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2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6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114234" y="387703"/>
            <a:ext cx="2860468" cy="1599319"/>
            <a:chOff x="-755236" y="-85608"/>
            <a:chExt cx="1453736" cy="812800"/>
          </a:xfrm>
        </p:grpSpPr>
        <p:sp>
          <p:nvSpPr>
            <p:cNvPr id="5" name="Freeform 5"/>
            <p:cNvSpPr/>
            <p:nvPr/>
          </p:nvSpPr>
          <p:spPr>
            <a:xfrm>
              <a:off x="-755236" y="-85608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576633" y="1398954"/>
            <a:ext cx="669034" cy="778512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98500" cy="812800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E3C47">
                <a:alpha val="49804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690459" y="473558"/>
            <a:ext cx="11025012" cy="1949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49"/>
              </a:lnSpc>
            </a:pPr>
            <a:r>
              <a:rPr lang="en-US" sz="8499" spc="594" dirty="0">
                <a:solidFill>
                  <a:srgbClr val="FFFFFF"/>
                </a:solidFill>
                <a:latin typeface="Active Heart"/>
              </a:rPr>
              <a:t>Key Questions for Analysis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66297" y="2645196"/>
            <a:ext cx="448323" cy="371093"/>
            <a:chOff x="0" y="-28575"/>
            <a:chExt cx="812800" cy="8413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1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66800" y="2634401"/>
            <a:ext cx="98258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Retrieve the total number of orders placed.</a:t>
            </a:r>
          </a:p>
        </p:txBody>
      </p:sp>
      <p:pic>
        <p:nvPicPr>
          <p:cNvPr id="124" name="Picture 123" descr="Slices of pizza with tomatoes and peppers&#10;&#10;Description automatically generated">
            <a:extLst>
              <a:ext uri="{FF2B5EF4-FFF2-40B4-BE49-F238E27FC236}">
                <a16:creationId xmlns:a16="http://schemas.microsoft.com/office/drawing/2014/main" id="{55159988-98EC-23EF-7693-16E3CDC6A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867651" y="0"/>
            <a:ext cx="6420349" cy="10287000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827C9123-A735-6A65-DECF-184E08D2AEB0}"/>
              </a:ext>
            </a:extLst>
          </p:cNvPr>
          <p:cNvSpPr txBox="1"/>
          <p:nvPr/>
        </p:nvSpPr>
        <p:spPr>
          <a:xfrm>
            <a:off x="6553200" y="10422358"/>
            <a:ext cx="68613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4" tooltip="https://foto.wuestenigel.com/close-up-of-a-hand-holding-the-new-big-vegan-ts-mcdonalds-burger-in-germany-with-soy-patty-tomato-slices-mustard-sauce-and-lollo-bionda-salad/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5" tooltip="https://creativecommons.org/licenses/by/3.0/"/>
              </a:rPr>
              <a:t>CC BY</a:t>
            </a:r>
            <a:endParaRPr lang="en-IN" sz="900"/>
          </a:p>
        </p:txBody>
      </p:sp>
      <p:grpSp>
        <p:nvGrpSpPr>
          <p:cNvPr id="126" name="Group 13">
            <a:extLst>
              <a:ext uri="{FF2B5EF4-FFF2-40B4-BE49-F238E27FC236}">
                <a16:creationId xmlns:a16="http://schemas.microsoft.com/office/drawing/2014/main" id="{2954141B-C1CF-EEEF-4F75-076EC9C86FEE}"/>
              </a:ext>
            </a:extLst>
          </p:cNvPr>
          <p:cNvGrpSpPr/>
          <p:nvPr/>
        </p:nvGrpSpPr>
        <p:grpSpPr>
          <a:xfrm>
            <a:off x="466297" y="3128834"/>
            <a:ext cx="448323" cy="371093"/>
            <a:chOff x="0" y="-28575"/>
            <a:chExt cx="812800" cy="841375"/>
          </a:xfrm>
        </p:grpSpPr>
        <p:sp>
          <p:nvSpPr>
            <p:cNvPr id="127" name="Freeform 14">
              <a:extLst>
                <a:ext uri="{FF2B5EF4-FFF2-40B4-BE49-F238E27FC236}">
                  <a16:creationId xmlns:a16="http://schemas.microsoft.com/office/drawing/2014/main" id="{4CD8428C-93AD-EE47-4B2F-39A290F77F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8" name="TextBox 15">
              <a:extLst>
                <a:ext uri="{FF2B5EF4-FFF2-40B4-BE49-F238E27FC236}">
                  <a16:creationId xmlns:a16="http://schemas.microsoft.com/office/drawing/2014/main" id="{C75882F3-5071-80D3-4090-21411D574224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2</a:t>
              </a:r>
            </a:p>
          </p:txBody>
        </p:sp>
      </p:grpSp>
      <p:sp>
        <p:nvSpPr>
          <p:cNvPr id="129" name="TextBox 22">
            <a:extLst>
              <a:ext uri="{FF2B5EF4-FFF2-40B4-BE49-F238E27FC236}">
                <a16:creationId xmlns:a16="http://schemas.microsoft.com/office/drawing/2014/main" id="{23A36654-C770-23B6-665C-5BE9F74D8124}"/>
              </a:ext>
            </a:extLst>
          </p:cNvPr>
          <p:cNvSpPr txBox="1"/>
          <p:nvPr/>
        </p:nvSpPr>
        <p:spPr>
          <a:xfrm>
            <a:off x="1066800" y="3118039"/>
            <a:ext cx="98258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Calculate the total revenue generated from pizza sales.</a:t>
            </a:r>
          </a:p>
        </p:txBody>
      </p:sp>
      <p:grpSp>
        <p:nvGrpSpPr>
          <p:cNvPr id="130" name="Group 13">
            <a:extLst>
              <a:ext uri="{FF2B5EF4-FFF2-40B4-BE49-F238E27FC236}">
                <a16:creationId xmlns:a16="http://schemas.microsoft.com/office/drawing/2014/main" id="{246CE539-D6B7-9C28-4670-DFFA8B83B248}"/>
              </a:ext>
            </a:extLst>
          </p:cNvPr>
          <p:cNvGrpSpPr/>
          <p:nvPr/>
        </p:nvGrpSpPr>
        <p:grpSpPr>
          <a:xfrm>
            <a:off x="466297" y="3623265"/>
            <a:ext cx="448323" cy="371093"/>
            <a:chOff x="0" y="-28575"/>
            <a:chExt cx="812800" cy="841375"/>
          </a:xfrm>
        </p:grpSpPr>
        <p:sp>
          <p:nvSpPr>
            <p:cNvPr id="131" name="Freeform 14">
              <a:extLst>
                <a:ext uri="{FF2B5EF4-FFF2-40B4-BE49-F238E27FC236}">
                  <a16:creationId xmlns:a16="http://schemas.microsoft.com/office/drawing/2014/main" id="{34E4120B-71B9-F255-8DA1-41654345B9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2" name="TextBox 15">
              <a:extLst>
                <a:ext uri="{FF2B5EF4-FFF2-40B4-BE49-F238E27FC236}">
                  <a16:creationId xmlns:a16="http://schemas.microsoft.com/office/drawing/2014/main" id="{5AFDCA4E-1DBF-1A57-0811-1E571859FE81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3</a:t>
              </a:r>
            </a:p>
          </p:txBody>
        </p:sp>
      </p:grpSp>
      <p:sp>
        <p:nvSpPr>
          <p:cNvPr id="133" name="TextBox 22">
            <a:extLst>
              <a:ext uri="{FF2B5EF4-FFF2-40B4-BE49-F238E27FC236}">
                <a16:creationId xmlns:a16="http://schemas.microsoft.com/office/drawing/2014/main" id="{E7B912BD-2465-4F6F-47D9-2C82CE4AEF7F}"/>
              </a:ext>
            </a:extLst>
          </p:cNvPr>
          <p:cNvSpPr txBox="1"/>
          <p:nvPr/>
        </p:nvSpPr>
        <p:spPr>
          <a:xfrm>
            <a:off x="1066800" y="3612470"/>
            <a:ext cx="98258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Identify the highest-priced pizza.</a:t>
            </a:r>
          </a:p>
        </p:txBody>
      </p:sp>
      <p:grpSp>
        <p:nvGrpSpPr>
          <p:cNvPr id="134" name="Group 13">
            <a:extLst>
              <a:ext uri="{FF2B5EF4-FFF2-40B4-BE49-F238E27FC236}">
                <a16:creationId xmlns:a16="http://schemas.microsoft.com/office/drawing/2014/main" id="{8B45D1B4-F857-304D-223B-0F1C3FC18F4F}"/>
              </a:ext>
            </a:extLst>
          </p:cNvPr>
          <p:cNvGrpSpPr/>
          <p:nvPr/>
        </p:nvGrpSpPr>
        <p:grpSpPr>
          <a:xfrm>
            <a:off x="466297" y="4106903"/>
            <a:ext cx="448323" cy="371093"/>
            <a:chOff x="0" y="-28575"/>
            <a:chExt cx="812800" cy="841375"/>
          </a:xfrm>
        </p:grpSpPr>
        <p:sp>
          <p:nvSpPr>
            <p:cNvPr id="135" name="Freeform 14">
              <a:extLst>
                <a:ext uri="{FF2B5EF4-FFF2-40B4-BE49-F238E27FC236}">
                  <a16:creationId xmlns:a16="http://schemas.microsoft.com/office/drawing/2014/main" id="{20322146-4C26-57F3-FB34-B79420C13D7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36" name="TextBox 15">
              <a:extLst>
                <a:ext uri="{FF2B5EF4-FFF2-40B4-BE49-F238E27FC236}">
                  <a16:creationId xmlns:a16="http://schemas.microsoft.com/office/drawing/2014/main" id="{216E6922-2CEA-5EDB-7445-BD37225CEE54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4</a:t>
              </a:r>
            </a:p>
          </p:txBody>
        </p:sp>
      </p:grpSp>
      <p:sp>
        <p:nvSpPr>
          <p:cNvPr id="137" name="TextBox 22">
            <a:extLst>
              <a:ext uri="{FF2B5EF4-FFF2-40B4-BE49-F238E27FC236}">
                <a16:creationId xmlns:a16="http://schemas.microsoft.com/office/drawing/2014/main" id="{F2BC7F4D-30BF-6AE2-3385-0C5B88D89014}"/>
              </a:ext>
            </a:extLst>
          </p:cNvPr>
          <p:cNvSpPr txBox="1"/>
          <p:nvPr/>
        </p:nvSpPr>
        <p:spPr>
          <a:xfrm>
            <a:off x="1066800" y="4096108"/>
            <a:ext cx="98258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Identify the most common pizza size ordered.</a:t>
            </a:r>
          </a:p>
        </p:txBody>
      </p:sp>
      <p:grpSp>
        <p:nvGrpSpPr>
          <p:cNvPr id="138" name="Group 13">
            <a:extLst>
              <a:ext uri="{FF2B5EF4-FFF2-40B4-BE49-F238E27FC236}">
                <a16:creationId xmlns:a16="http://schemas.microsoft.com/office/drawing/2014/main" id="{29605218-8AB0-7D2E-8543-C1403B4EB926}"/>
              </a:ext>
            </a:extLst>
          </p:cNvPr>
          <p:cNvGrpSpPr/>
          <p:nvPr/>
        </p:nvGrpSpPr>
        <p:grpSpPr>
          <a:xfrm>
            <a:off x="466297" y="4619555"/>
            <a:ext cx="448323" cy="371093"/>
            <a:chOff x="0" y="-28575"/>
            <a:chExt cx="812800" cy="841375"/>
          </a:xfrm>
        </p:grpSpPr>
        <p:sp>
          <p:nvSpPr>
            <p:cNvPr id="139" name="Freeform 14">
              <a:extLst>
                <a:ext uri="{FF2B5EF4-FFF2-40B4-BE49-F238E27FC236}">
                  <a16:creationId xmlns:a16="http://schemas.microsoft.com/office/drawing/2014/main" id="{04D151C2-4F6F-35DF-A507-E8370575297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0" name="TextBox 15">
              <a:extLst>
                <a:ext uri="{FF2B5EF4-FFF2-40B4-BE49-F238E27FC236}">
                  <a16:creationId xmlns:a16="http://schemas.microsoft.com/office/drawing/2014/main" id="{A9693ABF-3F0D-F2EC-13CC-8AB07DA36792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5</a:t>
              </a:r>
            </a:p>
          </p:txBody>
        </p:sp>
      </p:grpSp>
      <p:sp>
        <p:nvSpPr>
          <p:cNvPr id="141" name="TextBox 22">
            <a:extLst>
              <a:ext uri="{FF2B5EF4-FFF2-40B4-BE49-F238E27FC236}">
                <a16:creationId xmlns:a16="http://schemas.microsoft.com/office/drawing/2014/main" id="{4B00010B-A09D-0F47-F960-A15003786FF8}"/>
              </a:ext>
            </a:extLst>
          </p:cNvPr>
          <p:cNvSpPr txBox="1"/>
          <p:nvPr/>
        </p:nvSpPr>
        <p:spPr>
          <a:xfrm>
            <a:off x="1066800" y="4608760"/>
            <a:ext cx="10842882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List the top 5 most ordered pizza types with their quantities.</a:t>
            </a:r>
          </a:p>
        </p:txBody>
      </p:sp>
      <p:grpSp>
        <p:nvGrpSpPr>
          <p:cNvPr id="142" name="Group 13">
            <a:extLst>
              <a:ext uri="{FF2B5EF4-FFF2-40B4-BE49-F238E27FC236}">
                <a16:creationId xmlns:a16="http://schemas.microsoft.com/office/drawing/2014/main" id="{5E9B8765-2601-8269-99CF-92A49BDA5028}"/>
              </a:ext>
            </a:extLst>
          </p:cNvPr>
          <p:cNvGrpSpPr/>
          <p:nvPr/>
        </p:nvGrpSpPr>
        <p:grpSpPr>
          <a:xfrm>
            <a:off x="466297" y="5103193"/>
            <a:ext cx="448323" cy="371093"/>
            <a:chOff x="0" y="-28575"/>
            <a:chExt cx="812800" cy="841375"/>
          </a:xfrm>
        </p:grpSpPr>
        <p:sp>
          <p:nvSpPr>
            <p:cNvPr id="143" name="Freeform 14">
              <a:extLst>
                <a:ext uri="{FF2B5EF4-FFF2-40B4-BE49-F238E27FC236}">
                  <a16:creationId xmlns:a16="http://schemas.microsoft.com/office/drawing/2014/main" id="{4348804D-AF0E-BEC3-3537-DFC8392EB3C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4" name="TextBox 15">
              <a:extLst>
                <a:ext uri="{FF2B5EF4-FFF2-40B4-BE49-F238E27FC236}">
                  <a16:creationId xmlns:a16="http://schemas.microsoft.com/office/drawing/2014/main" id="{860BE8CF-4237-5FF3-5DB4-2475EA7FAC40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6</a:t>
              </a:r>
            </a:p>
          </p:txBody>
        </p:sp>
      </p:grpSp>
      <p:sp>
        <p:nvSpPr>
          <p:cNvPr id="145" name="TextBox 22">
            <a:extLst>
              <a:ext uri="{FF2B5EF4-FFF2-40B4-BE49-F238E27FC236}">
                <a16:creationId xmlns:a16="http://schemas.microsoft.com/office/drawing/2014/main" id="{DD78F3F3-58A4-3D5C-7A21-5F999982DBDF}"/>
              </a:ext>
            </a:extLst>
          </p:cNvPr>
          <p:cNvSpPr txBox="1"/>
          <p:nvPr/>
        </p:nvSpPr>
        <p:spPr>
          <a:xfrm>
            <a:off x="1066800" y="5092398"/>
            <a:ext cx="98258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Find the total quantity of each pizza category ordered.</a:t>
            </a:r>
          </a:p>
        </p:txBody>
      </p:sp>
      <p:grpSp>
        <p:nvGrpSpPr>
          <p:cNvPr id="146" name="Group 13">
            <a:extLst>
              <a:ext uri="{FF2B5EF4-FFF2-40B4-BE49-F238E27FC236}">
                <a16:creationId xmlns:a16="http://schemas.microsoft.com/office/drawing/2014/main" id="{FD32FCAA-B8B5-B50F-2A6C-E5B81333D353}"/>
              </a:ext>
            </a:extLst>
          </p:cNvPr>
          <p:cNvGrpSpPr/>
          <p:nvPr/>
        </p:nvGrpSpPr>
        <p:grpSpPr>
          <a:xfrm>
            <a:off x="466297" y="5597624"/>
            <a:ext cx="448323" cy="371093"/>
            <a:chOff x="0" y="-28575"/>
            <a:chExt cx="812800" cy="841375"/>
          </a:xfrm>
        </p:grpSpPr>
        <p:sp>
          <p:nvSpPr>
            <p:cNvPr id="147" name="Freeform 14">
              <a:extLst>
                <a:ext uri="{FF2B5EF4-FFF2-40B4-BE49-F238E27FC236}">
                  <a16:creationId xmlns:a16="http://schemas.microsoft.com/office/drawing/2014/main" id="{79D6814D-ED43-0F0C-CD56-720E9F49B05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8" name="TextBox 15">
              <a:extLst>
                <a:ext uri="{FF2B5EF4-FFF2-40B4-BE49-F238E27FC236}">
                  <a16:creationId xmlns:a16="http://schemas.microsoft.com/office/drawing/2014/main" id="{74501D16-8344-4513-2796-55EB6668C455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7</a:t>
              </a:r>
            </a:p>
          </p:txBody>
        </p:sp>
      </p:grpSp>
      <p:sp>
        <p:nvSpPr>
          <p:cNvPr id="149" name="TextBox 22">
            <a:extLst>
              <a:ext uri="{FF2B5EF4-FFF2-40B4-BE49-F238E27FC236}">
                <a16:creationId xmlns:a16="http://schemas.microsoft.com/office/drawing/2014/main" id="{8B0DBE5C-1415-339B-6F2E-A798004F9D5D}"/>
              </a:ext>
            </a:extLst>
          </p:cNvPr>
          <p:cNvSpPr txBox="1"/>
          <p:nvPr/>
        </p:nvSpPr>
        <p:spPr>
          <a:xfrm>
            <a:off x="1066800" y="5586829"/>
            <a:ext cx="98258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Determine the distribution of orders by hour of the day.</a:t>
            </a:r>
          </a:p>
        </p:txBody>
      </p:sp>
      <p:grpSp>
        <p:nvGrpSpPr>
          <p:cNvPr id="150" name="Group 13">
            <a:extLst>
              <a:ext uri="{FF2B5EF4-FFF2-40B4-BE49-F238E27FC236}">
                <a16:creationId xmlns:a16="http://schemas.microsoft.com/office/drawing/2014/main" id="{5D6B30F3-4CB4-9A93-4A87-017BB5D15511}"/>
              </a:ext>
            </a:extLst>
          </p:cNvPr>
          <p:cNvGrpSpPr/>
          <p:nvPr/>
        </p:nvGrpSpPr>
        <p:grpSpPr>
          <a:xfrm>
            <a:off x="466297" y="6081262"/>
            <a:ext cx="448323" cy="371093"/>
            <a:chOff x="0" y="-28575"/>
            <a:chExt cx="812800" cy="841375"/>
          </a:xfrm>
        </p:grpSpPr>
        <p:sp>
          <p:nvSpPr>
            <p:cNvPr id="151" name="Freeform 14">
              <a:extLst>
                <a:ext uri="{FF2B5EF4-FFF2-40B4-BE49-F238E27FC236}">
                  <a16:creationId xmlns:a16="http://schemas.microsoft.com/office/drawing/2014/main" id="{847F5A0A-ADCC-024F-D7A6-6000930AB55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2" name="TextBox 15">
              <a:extLst>
                <a:ext uri="{FF2B5EF4-FFF2-40B4-BE49-F238E27FC236}">
                  <a16:creationId xmlns:a16="http://schemas.microsoft.com/office/drawing/2014/main" id="{BE4D8662-44CD-59EE-0AB3-CAE077DF30B5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8</a:t>
              </a:r>
            </a:p>
          </p:txBody>
        </p:sp>
      </p:grpSp>
      <p:sp>
        <p:nvSpPr>
          <p:cNvPr id="153" name="TextBox 22">
            <a:extLst>
              <a:ext uri="{FF2B5EF4-FFF2-40B4-BE49-F238E27FC236}">
                <a16:creationId xmlns:a16="http://schemas.microsoft.com/office/drawing/2014/main" id="{13A8684A-700F-57AE-DF37-CDC887A6964D}"/>
              </a:ext>
            </a:extLst>
          </p:cNvPr>
          <p:cNvSpPr txBox="1"/>
          <p:nvPr/>
        </p:nvSpPr>
        <p:spPr>
          <a:xfrm>
            <a:off x="1066800" y="6070467"/>
            <a:ext cx="98258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Find the category-wise distribution of pizzas.</a:t>
            </a:r>
          </a:p>
        </p:txBody>
      </p:sp>
      <p:grpSp>
        <p:nvGrpSpPr>
          <p:cNvPr id="154" name="Group 13">
            <a:extLst>
              <a:ext uri="{FF2B5EF4-FFF2-40B4-BE49-F238E27FC236}">
                <a16:creationId xmlns:a16="http://schemas.microsoft.com/office/drawing/2014/main" id="{D7DD3C3C-73F6-BD89-91AD-A8E8266EBE1A}"/>
              </a:ext>
            </a:extLst>
          </p:cNvPr>
          <p:cNvGrpSpPr/>
          <p:nvPr/>
        </p:nvGrpSpPr>
        <p:grpSpPr>
          <a:xfrm>
            <a:off x="466297" y="6582674"/>
            <a:ext cx="448323" cy="371093"/>
            <a:chOff x="0" y="-28575"/>
            <a:chExt cx="812800" cy="841375"/>
          </a:xfrm>
        </p:grpSpPr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id="{57896A0C-6AFE-A89D-2DB4-0422267B5CD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56" name="TextBox 15">
              <a:extLst>
                <a:ext uri="{FF2B5EF4-FFF2-40B4-BE49-F238E27FC236}">
                  <a16:creationId xmlns:a16="http://schemas.microsoft.com/office/drawing/2014/main" id="{269DBA11-EDB5-4F59-DCCB-69DE8C5CD8BD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9</a:t>
              </a:r>
            </a:p>
          </p:txBody>
        </p:sp>
      </p:grpSp>
      <p:sp>
        <p:nvSpPr>
          <p:cNvPr id="157" name="TextBox 22">
            <a:extLst>
              <a:ext uri="{FF2B5EF4-FFF2-40B4-BE49-F238E27FC236}">
                <a16:creationId xmlns:a16="http://schemas.microsoft.com/office/drawing/2014/main" id="{05C6D500-950E-DFBE-057F-E613D67DA844}"/>
              </a:ext>
            </a:extLst>
          </p:cNvPr>
          <p:cNvSpPr txBox="1"/>
          <p:nvPr/>
        </p:nvSpPr>
        <p:spPr>
          <a:xfrm>
            <a:off x="1066800" y="6571879"/>
            <a:ext cx="98258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Calculate the average number of pizzas ordered per day.</a:t>
            </a:r>
          </a:p>
        </p:txBody>
      </p:sp>
      <p:grpSp>
        <p:nvGrpSpPr>
          <p:cNvPr id="158" name="Group 13">
            <a:extLst>
              <a:ext uri="{FF2B5EF4-FFF2-40B4-BE49-F238E27FC236}">
                <a16:creationId xmlns:a16="http://schemas.microsoft.com/office/drawing/2014/main" id="{1CB86D64-58DB-8BD5-72BB-83AE02E0E6E6}"/>
              </a:ext>
            </a:extLst>
          </p:cNvPr>
          <p:cNvGrpSpPr/>
          <p:nvPr/>
        </p:nvGrpSpPr>
        <p:grpSpPr>
          <a:xfrm>
            <a:off x="466297" y="7066312"/>
            <a:ext cx="448323" cy="371093"/>
            <a:chOff x="0" y="-28575"/>
            <a:chExt cx="812800" cy="841375"/>
          </a:xfrm>
        </p:grpSpPr>
        <p:sp>
          <p:nvSpPr>
            <p:cNvPr id="159" name="Freeform 14">
              <a:extLst>
                <a:ext uri="{FF2B5EF4-FFF2-40B4-BE49-F238E27FC236}">
                  <a16:creationId xmlns:a16="http://schemas.microsoft.com/office/drawing/2014/main" id="{452827BF-2750-6876-00ED-45A0B913DF5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0" name="TextBox 15">
              <a:extLst>
                <a:ext uri="{FF2B5EF4-FFF2-40B4-BE49-F238E27FC236}">
                  <a16:creationId xmlns:a16="http://schemas.microsoft.com/office/drawing/2014/main" id="{15D0BEC6-A705-E0B0-F75F-62AD42B6011F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10</a:t>
              </a:r>
            </a:p>
          </p:txBody>
        </p:sp>
      </p:grpSp>
      <p:sp>
        <p:nvSpPr>
          <p:cNvPr id="161" name="TextBox 22">
            <a:extLst>
              <a:ext uri="{FF2B5EF4-FFF2-40B4-BE49-F238E27FC236}">
                <a16:creationId xmlns:a16="http://schemas.microsoft.com/office/drawing/2014/main" id="{3BB443EB-E780-D1C7-5B55-D8353204DB52}"/>
              </a:ext>
            </a:extLst>
          </p:cNvPr>
          <p:cNvSpPr txBox="1"/>
          <p:nvPr/>
        </p:nvSpPr>
        <p:spPr>
          <a:xfrm>
            <a:off x="1066799" y="7055517"/>
            <a:ext cx="10533487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Determine the top 3 most ordered pizza types based on revenue.</a:t>
            </a:r>
          </a:p>
        </p:txBody>
      </p:sp>
      <p:grpSp>
        <p:nvGrpSpPr>
          <p:cNvPr id="162" name="Group 13">
            <a:extLst>
              <a:ext uri="{FF2B5EF4-FFF2-40B4-BE49-F238E27FC236}">
                <a16:creationId xmlns:a16="http://schemas.microsoft.com/office/drawing/2014/main" id="{4E1750A4-6A2D-3FD1-954C-F0C3FE49018A}"/>
              </a:ext>
            </a:extLst>
          </p:cNvPr>
          <p:cNvGrpSpPr/>
          <p:nvPr/>
        </p:nvGrpSpPr>
        <p:grpSpPr>
          <a:xfrm>
            <a:off x="466297" y="7560743"/>
            <a:ext cx="448323" cy="371093"/>
            <a:chOff x="0" y="-28575"/>
            <a:chExt cx="812800" cy="841375"/>
          </a:xfrm>
        </p:grpSpPr>
        <p:sp>
          <p:nvSpPr>
            <p:cNvPr id="163" name="Freeform 14">
              <a:extLst>
                <a:ext uri="{FF2B5EF4-FFF2-40B4-BE49-F238E27FC236}">
                  <a16:creationId xmlns:a16="http://schemas.microsoft.com/office/drawing/2014/main" id="{1D5E9145-5CC0-5246-EB6F-D26B6CC37E2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4" name="TextBox 15">
              <a:extLst>
                <a:ext uri="{FF2B5EF4-FFF2-40B4-BE49-F238E27FC236}">
                  <a16:creationId xmlns:a16="http://schemas.microsoft.com/office/drawing/2014/main" id="{DA89E833-207B-BC3F-8A5E-6C34551641C7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11</a:t>
              </a:r>
            </a:p>
          </p:txBody>
        </p:sp>
      </p:grpSp>
      <p:sp>
        <p:nvSpPr>
          <p:cNvPr id="165" name="TextBox 22">
            <a:extLst>
              <a:ext uri="{FF2B5EF4-FFF2-40B4-BE49-F238E27FC236}">
                <a16:creationId xmlns:a16="http://schemas.microsoft.com/office/drawing/2014/main" id="{62717E44-75F4-A2B7-7CC9-32EA51EACBD3}"/>
              </a:ext>
            </a:extLst>
          </p:cNvPr>
          <p:cNvSpPr txBox="1"/>
          <p:nvPr/>
        </p:nvSpPr>
        <p:spPr>
          <a:xfrm>
            <a:off x="1066800" y="7549948"/>
            <a:ext cx="9825876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Analyze the cumulative revenue generated over time.</a:t>
            </a:r>
          </a:p>
        </p:txBody>
      </p:sp>
      <p:grpSp>
        <p:nvGrpSpPr>
          <p:cNvPr id="166" name="Group 13">
            <a:extLst>
              <a:ext uri="{FF2B5EF4-FFF2-40B4-BE49-F238E27FC236}">
                <a16:creationId xmlns:a16="http://schemas.microsoft.com/office/drawing/2014/main" id="{0CDF3F70-A15F-AFBF-5E85-B43DF2B10F35}"/>
              </a:ext>
            </a:extLst>
          </p:cNvPr>
          <p:cNvGrpSpPr/>
          <p:nvPr/>
        </p:nvGrpSpPr>
        <p:grpSpPr>
          <a:xfrm>
            <a:off x="466297" y="8044381"/>
            <a:ext cx="448323" cy="371093"/>
            <a:chOff x="0" y="-28575"/>
            <a:chExt cx="812800" cy="841375"/>
          </a:xfrm>
        </p:grpSpPr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0E20EA90-0AD5-1B05-DE34-30AD29C451A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68" name="TextBox 15">
              <a:extLst>
                <a:ext uri="{FF2B5EF4-FFF2-40B4-BE49-F238E27FC236}">
                  <a16:creationId xmlns:a16="http://schemas.microsoft.com/office/drawing/2014/main" id="{83D3E2AD-977C-ED00-6933-D5F61C0C6D48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12</a:t>
              </a:r>
            </a:p>
          </p:txBody>
        </p:sp>
      </p:grpSp>
      <p:sp>
        <p:nvSpPr>
          <p:cNvPr id="169" name="TextBox 22">
            <a:extLst>
              <a:ext uri="{FF2B5EF4-FFF2-40B4-BE49-F238E27FC236}">
                <a16:creationId xmlns:a16="http://schemas.microsoft.com/office/drawing/2014/main" id="{620F77CD-4D67-5466-E2FB-DCE9F5745D75}"/>
              </a:ext>
            </a:extLst>
          </p:cNvPr>
          <p:cNvSpPr txBox="1"/>
          <p:nvPr/>
        </p:nvSpPr>
        <p:spPr>
          <a:xfrm>
            <a:off x="1066800" y="8033586"/>
            <a:ext cx="982587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Calculate the percentage contribution of each pizza type to total revenue.</a:t>
            </a:r>
          </a:p>
        </p:txBody>
      </p:sp>
      <p:grpSp>
        <p:nvGrpSpPr>
          <p:cNvPr id="174" name="Group 13">
            <a:extLst>
              <a:ext uri="{FF2B5EF4-FFF2-40B4-BE49-F238E27FC236}">
                <a16:creationId xmlns:a16="http://schemas.microsoft.com/office/drawing/2014/main" id="{41BCED73-5880-C3A5-C612-20991535ECB5}"/>
              </a:ext>
            </a:extLst>
          </p:cNvPr>
          <p:cNvGrpSpPr/>
          <p:nvPr/>
        </p:nvGrpSpPr>
        <p:grpSpPr>
          <a:xfrm>
            <a:off x="466297" y="8887089"/>
            <a:ext cx="448323" cy="371093"/>
            <a:chOff x="0" y="-28575"/>
            <a:chExt cx="812800" cy="841375"/>
          </a:xfrm>
        </p:grpSpPr>
        <p:sp>
          <p:nvSpPr>
            <p:cNvPr id="175" name="Freeform 14">
              <a:extLst>
                <a:ext uri="{FF2B5EF4-FFF2-40B4-BE49-F238E27FC236}">
                  <a16:creationId xmlns:a16="http://schemas.microsoft.com/office/drawing/2014/main" id="{AFB75F58-8562-25D8-5E08-60A4644DF4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8D8C4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76" name="TextBox 15">
              <a:extLst>
                <a:ext uri="{FF2B5EF4-FFF2-40B4-BE49-F238E27FC236}">
                  <a16:creationId xmlns:a16="http://schemas.microsoft.com/office/drawing/2014/main" id="{92187A07-C408-0A28-F359-15FC2951BFC5}"/>
                </a:ext>
              </a:extLst>
            </p:cNvPr>
            <p:cNvSpPr txBox="1"/>
            <p:nvPr/>
          </p:nvSpPr>
          <p:spPr>
            <a:xfrm>
              <a:off x="76199" y="-28575"/>
              <a:ext cx="660399" cy="765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r>
                <a:rPr lang="en-US" sz="2499" dirty="0">
                  <a:solidFill>
                    <a:srgbClr val="561C24"/>
                  </a:solidFill>
                  <a:latin typeface="Active Heart"/>
                </a:rPr>
                <a:t>13</a:t>
              </a:r>
            </a:p>
          </p:txBody>
        </p:sp>
      </p:grpSp>
      <p:sp>
        <p:nvSpPr>
          <p:cNvPr id="177" name="TextBox 22">
            <a:extLst>
              <a:ext uri="{FF2B5EF4-FFF2-40B4-BE49-F238E27FC236}">
                <a16:creationId xmlns:a16="http://schemas.microsoft.com/office/drawing/2014/main" id="{65545141-77C1-FD07-F0DD-E919DA395497}"/>
              </a:ext>
            </a:extLst>
          </p:cNvPr>
          <p:cNvSpPr txBox="1"/>
          <p:nvPr/>
        </p:nvSpPr>
        <p:spPr>
          <a:xfrm>
            <a:off x="1066800" y="8887089"/>
            <a:ext cx="9825876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21"/>
              </a:lnSpc>
            </a:pPr>
            <a:r>
              <a:rPr lang="en-US" sz="2800" spc="219" dirty="0">
                <a:solidFill>
                  <a:srgbClr val="E8D8C4"/>
                </a:solidFill>
                <a:latin typeface="Active Heart"/>
              </a:rPr>
              <a:t>Determine the top 3 most ordered pizza types based on revenue for each pizza category.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785812" y="638925"/>
            <a:ext cx="16816388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Retrieve the total number of orders placed.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EB6FF6E-E14C-BB69-E32C-AD6E786BC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66257"/>
            <a:ext cx="13421980" cy="678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60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152400" y="638925"/>
            <a:ext cx="17983200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Calculate the total revenue generated from pizza sales.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42C0003-BE39-E85C-BBF7-30555A92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171699"/>
            <a:ext cx="13338298" cy="502919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BB4011-5A2F-C3B1-376A-68CF8AD5E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70" y="7454880"/>
            <a:ext cx="4806157" cy="253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48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785812" y="638925"/>
            <a:ext cx="16816388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Identify the highest-priced pizza.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C1A5B33B-44F4-0648-DCF6-1B757A5B9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528" y="2258937"/>
            <a:ext cx="13922942" cy="50292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67F02E5-A65F-C303-3CE4-11E0D65A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160" y="7559049"/>
            <a:ext cx="4787677" cy="2084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04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-32657" y="32667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785812" y="638925"/>
            <a:ext cx="16816388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Identify the most common pizza size ordered.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6941AD40-7A31-C002-125D-F2CBE2156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171700"/>
            <a:ext cx="11125200" cy="520912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C4DDB56-892A-A8F2-6F22-8241E31233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728" y="7687180"/>
            <a:ext cx="4764543" cy="159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69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6DA15E-1A08-8215-426C-DEF144ABA7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3" b="6087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3278"/>
            <a:ext cx="18288000" cy="1104826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872508DF-84EB-4ECB-3B4B-999B5F517AA5}"/>
              </a:ext>
            </a:extLst>
          </p:cNvPr>
          <p:cNvSpPr txBox="1"/>
          <p:nvPr/>
        </p:nvSpPr>
        <p:spPr>
          <a:xfrm>
            <a:off x="0" y="638925"/>
            <a:ext cx="18287980" cy="11172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spc="594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List the top 5 most ordered pizza types along with their quantities.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6039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865343"/>
            <a:ext cx="18288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2D86D57-F62F-389F-EB29-0A820E1620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044" y="1974508"/>
            <a:ext cx="9939912" cy="512441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4B7BB30-5421-EE97-892A-DE211759D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0" y="7277185"/>
            <a:ext cx="4038600" cy="246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54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</TotalTime>
  <Words>495</Words>
  <Application>Microsoft Office PowerPoint</Application>
  <PresentationFormat>Custom</PresentationFormat>
  <Paragraphs>59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Active Heart</vt:lpstr>
      <vt:lpstr>Calibri</vt:lpstr>
      <vt:lpstr>Arial</vt:lpstr>
      <vt:lpstr>Aptos</vt:lpstr>
      <vt:lpstr>Tenor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Maroon and Red Modern Sales Report Presentation</dc:title>
  <cp:lastModifiedBy>Mayank Dutt</cp:lastModifiedBy>
  <cp:revision>9</cp:revision>
  <dcterms:created xsi:type="dcterms:W3CDTF">2006-08-16T00:00:00Z</dcterms:created>
  <dcterms:modified xsi:type="dcterms:W3CDTF">2024-05-08T19:28:47Z</dcterms:modified>
  <dc:identifier>DAGElUrso_c</dc:identifier>
</cp:coreProperties>
</file>